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Black"/>
      <p:bold r:id="rId24"/>
      <p:boldItalic r:id="rId25"/>
    </p:embeddedFont>
    <p:embeddedFont>
      <p:font typeface="Hind Siliguri Light"/>
      <p:regular r:id="rId26"/>
      <p:bold r:id="rId27"/>
    </p:embeddedFont>
    <p:embeddedFont>
      <p:font typeface="Helvetica Neue"/>
      <p:regular r:id="rId28"/>
      <p:bold r:id="rId29"/>
      <p:italic r:id="rId30"/>
      <p:boldItalic r:id="rId31"/>
    </p:embeddedFont>
    <p:embeddedFont>
      <p:font typeface="Hind Siliguri SemiBold"/>
      <p:regular r:id="rId32"/>
      <p:bold r:id="rId33"/>
    </p:embeddedFont>
    <p:embeddedFont>
      <p:font typeface="Montserrat ExtraBold"/>
      <p:bold r:id="rId34"/>
      <p:boldItalic r:id="rId35"/>
    </p:embeddedFont>
    <p:embeddedFont>
      <p:font typeface="Hind Siliguri Medium"/>
      <p:regular r:id="rId36"/>
      <p:bold r:id="rId37"/>
    </p:embeddedFont>
    <p:embeddedFont>
      <p:font typeface="Hind Siliguri"/>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lack-bold.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indSiliguriLight-regular.fntdata"/><Relationship Id="rId25" Type="http://schemas.openxmlformats.org/officeDocument/2006/relationships/font" Target="fonts/MontserratBlack-boldItalic.fntdata"/><Relationship Id="rId28" Type="http://schemas.openxmlformats.org/officeDocument/2006/relationships/font" Target="fonts/HelveticaNeue-regular.fntdata"/><Relationship Id="rId27" Type="http://schemas.openxmlformats.org/officeDocument/2006/relationships/font" Target="fonts/HindSiliguri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HindSiliguriSemiBold-bold.fntdata"/><Relationship Id="rId10" Type="http://schemas.openxmlformats.org/officeDocument/2006/relationships/slide" Target="slides/slide5.xml"/><Relationship Id="rId32" Type="http://schemas.openxmlformats.org/officeDocument/2006/relationships/font" Target="fonts/HindSiliguriSemiBold-regular.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37" Type="http://schemas.openxmlformats.org/officeDocument/2006/relationships/font" Target="fonts/HindSiliguriMedium-bold.fntdata"/><Relationship Id="rId14" Type="http://schemas.openxmlformats.org/officeDocument/2006/relationships/slide" Target="slides/slide9.xml"/><Relationship Id="rId36" Type="http://schemas.openxmlformats.org/officeDocument/2006/relationships/font" Target="fonts/HindSiliguriMedium-regular.fntdata"/><Relationship Id="rId17" Type="http://schemas.openxmlformats.org/officeDocument/2006/relationships/slide" Target="slides/slide12.xml"/><Relationship Id="rId39" Type="http://schemas.openxmlformats.org/officeDocument/2006/relationships/font" Target="fonts/HindSiliguri-bold.fntdata"/><Relationship Id="rId16" Type="http://schemas.openxmlformats.org/officeDocument/2006/relationships/slide" Target="slides/slide11.xml"/><Relationship Id="rId38" Type="http://schemas.openxmlformats.org/officeDocument/2006/relationships/font" Target="fonts/HindSiliguri-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09eaa43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a09eaa430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814b32e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814b32e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91ae21d2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991ae21d28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d13a063b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9d13a063b4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d13a063b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9d13a063b4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9105e3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99105e32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9e04bcb0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9e04bcb035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e04bcb0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9e04bcb03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09eaa4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a09eaa430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4</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Estructuras de control</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26" name="Google Shape;226;p36"/>
          <p:cNvSpPr txBox="1"/>
          <p:nvPr/>
        </p:nvSpPr>
        <p:spPr>
          <a:xfrm>
            <a:off x="311700" y="19674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Control de flujo</a:t>
            </a:r>
            <a:endParaRPr sz="3000">
              <a:solidFill>
                <a:srgbClr val="EFF1B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For…</a:t>
            </a:r>
            <a:endParaRPr sz="3000">
              <a:solidFill>
                <a:srgbClr val="EFF1BF"/>
              </a:solidFill>
              <a:latin typeface="Montserrat ExtraBold"/>
              <a:ea typeface="Montserrat ExtraBold"/>
              <a:cs typeface="Montserrat ExtraBold"/>
              <a:sym typeface="Montserrat ExtraBold"/>
            </a:endParaRPr>
          </a:p>
        </p:txBody>
      </p:sp>
      <p:cxnSp>
        <p:nvCxnSpPr>
          <p:cNvPr id="227" name="Google Shape;227;p36"/>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28" name="Google Shape;228;p36"/>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29" name="Google Shape;229;p36"/>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30" name="Google Shape;230;p36"/>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36" name="Google Shape;236;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37" name="Google Shape;237;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38" name="Google Shape;238;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9" name="Google Shape;239;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0" name="Google Shape;240;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1" name="Google Shape;241;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For…</a:t>
            </a:r>
            <a:endParaRPr sz="2400">
              <a:latin typeface="Hind Siliguri Medium"/>
              <a:ea typeface="Hind Siliguri Medium"/>
              <a:cs typeface="Hind Siliguri Medium"/>
              <a:sym typeface="Hind Siliguri Medium"/>
            </a:endParaRPr>
          </a:p>
        </p:txBody>
      </p:sp>
      <p:sp>
        <p:nvSpPr>
          <p:cNvPr id="242" name="Google Shape;242;p37"/>
          <p:cNvSpPr txBox="1"/>
          <p:nvPr/>
        </p:nvSpPr>
        <p:spPr>
          <a:xfrm>
            <a:off x="463500" y="947550"/>
            <a:ext cx="7815000" cy="2472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El bucle ejecuta un bloque de código tantas veces como esté definido. El número de veces que se recorre el bucle es equivalente al número de elementos en el iterable que se usa. La variable que se usa toma como valores los elementos del iterable de forma secuencial, un valor por cada iteración.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Los bucles </a:t>
            </a:r>
            <a:r>
              <a:rPr i="1" lang="es">
                <a:solidFill>
                  <a:srgbClr val="314899"/>
                </a:solidFill>
                <a:latin typeface="Hind Siliguri"/>
                <a:ea typeface="Hind Siliguri"/>
                <a:cs typeface="Hind Siliguri"/>
                <a:sym typeface="Hind Siliguri"/>
              </a:rPr>
              <a:t>for</a:t>
            </a:r>
            <a:r>
              <a:rPr lang="es">
                <a:solidFill>
                  <a:srgbClr val="314899"/>
                </a:solidFill>
                <a:latin typeface="Hind Siliguri"/>
                <a:ea typeface="Hind Siliguri"/>
                <a:cs typeface="Hind Siliguri"/>
                <a:sym typeface="Hind Siliguri"/>
              </a:rPr>
              <a:t> son una gran herramienta para recorrer todos los elementos de una colección.</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243" name="Google Shape;243;p37"/>
          <p:cNvPicPr preferRelativeResize="0"/>
          <p:nvPr/>
        </p:nvPicPr>
        <p:blipFill rotWithShape="1">
          <a:blip r:embed="rId6">
            <a:alphaModFix/>
          </a:blip>
          <a:srcRect b="0" l="0" r="0" t="0"/>
          <a:stretch/>
        </p:blipFill>
        <p:spPr>
          <a:xfrm>
            <a:off x="1636303" y="3109545"/>
            <a:ext cx="5106375" cy="88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rotWithShape="1">
          <a:blip r:embed="rId3">
            <a:alphaModFix/>
          </a:blip>
          <a:srcRect b="3311" l="0" r="0" t="6954"/>
          <a:stretch/>
        </p:blipFill>
        <p:spPr>
          <a:xfrm>
            <a:off x="0" y="0"/>
            <a:ext cx="9144000" cy="5143499"/>
          </a:xfrm>
          <a:prstGeom prst="rect">
            <a:avLst/>
          </a:prstGeom>
          <a:noFill/>
          <a:ln>
            <a:noFill/>
          </a:ln>
        </p:spPr>
      </p:pic>
      <p:sp>
        <p:nvSpPr>
          <p:cNvPr id="249" name="Google Shape;249;p3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Listas por comprensión</a:t>
            </a:r>
            <a:endParaRPr sz="3000">
              <a:solidFill>
                <a:srgbClr val="EFF1BF"/>
              </a:solidFill>
              <a:latin typeface="Montserrat ExtraBold"/>
              <a:ea typeface="Montserrat ExtraBold"/>
              <a:cs typeface="Montserrat ExtraBold"/>
              <a:sym typeface="Montserrat ExtraBold"/>
            </a:endParaRPr>
          </a:p>
        </p:txBody>
      </p:sp>
      <p:cxnSp>
        <p:nvCxnSpPr>
          <p:cNvPr id="250" name="Google Shape;250;p38"/>
          <p:cNvCxnSpPr/>
          <p:nvPr/>
        </p:nvCxnSpPr>
        <p:spPr>
          <a:xfrm>
            <a:off x="422625" y="2814550"/>
            <a:ext cx="5447400" cy="0"/>
          </a:xfrm>
          <a:prstGeom prst="straightConnector1">
            <a:avLst/>
          </a:prstGeom>
          <a:noFill/>
          <a:ln cap="flat" cmpd="sng" w="9525">
            <a:solidFill>
              <a:srgbClr val="00B2AD"/>
            </a:solidFill>
            <a:prstDash val="solid"/>
            <a:round/>
            <a:headEnd len="med" w="med" type="none"/>
            <a:tailEnd len="med" w="med" type="none"/>
          </a:ln>
        </p:spPr>
      </p:cxnSp>
      <p:pic>
        <p:nvPicPr>
          <p:cNvPr id="251" name="Google Shape;251;p3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52" name="Google Shape;252;p3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53" name="Google Shape;253;p3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5</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59" name="Google Shape;259;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60" name="Google Shape;260;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1" name="Google Shape;261;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2" name="Google Shape;262;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3" name="Google Shape;263;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4" name="Google Shape;264;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cadena de caracteres</a:t>
            </a:r>
            <a:endParaRPr sz="2400">
              <a:latin typeface="Hind Siliguri Medium"/>
              <a:ea typeface="Hind Siliguri Medium"/>
              <a:cs typeface="Hind Siliguri Medium"/>
              <a:sym typeface="Hind Siliguri Medium"/>
            </a:endParaRPr>
          </a:p>
        </p:txBody>
      </p:sp>
      <p:sp>
        <p:nvSpPr>
          <p:cNvPr id="265" name="Google Shape;265;p39"/>
          <p:cNvSpPr txBox="1"/>
          <p:nvPr/>
        </p:nvSpPr>
        <p:spPr>
          <a:xfrm>
            <a:off x="140200" y="4699875"/>
            <a:ext cx="687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Helvetica Neue"/>
              <a:buNone/>
            </a:pPr>
            <a:r>
              <a:rPr b="1" lang="es" sz="1000">
                <a:solidFill>
                  <a:srgbClr val="00B2AD"/>
                </a:solidFill>
                <a:latin typeface="Helvetica Neue"/>
                <a:ea typeface="Helvetica Neue"/>
                <a:cs typeface="Helvetica Neue"/>
                <a:sym typeface="Helvetica Neue"/>
              </a:rPr>
              <a:t>https://entrenamiento-python-basico.readthedocs.io/es/latest/leccion10/listas_comprension.html </a:t>
            </a:r>
            <a:endParaRPr sz="100">
              <a:solidFill>
                <a:srgbClr val="00B2AD"/>
              </a:solidFill>
            </a:endParaRPr>
          </a:p>
        </p:txBody>
      </p:sp>
      <p:sp>
        <p:nvSpPr>
          <p:cNvPr id="266" name="Google Shape;266;p39"/>
          <p:cNvSpPr txBox="1"/>
          <p:nvPr/>
        </p:nvSpPr>
        <p:spPr>
          <a:xfrm>
            <a:off x="855300" y="1191588"/>
            <a:ext cx="7031400" cy="3119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La listas de comprensión, del inglés list comprehensions, es una funcionalidad que le permite crear listas avanzadas en una misma línea de código.</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La forma general de la definición de una lista por comprensión es:</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expresión puede ser cualquier expresión computable en Python, generalmente involucrando un ítem del iterable llamado iterable puede ser cualquier objeto iterable, como una secuencia (lista o cadena de caracteres), la función la función range(), etc.</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La salida siempre es un tipo de lista Python.</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267" name="Google Shape;267;p39"/>
          <p:cNvPicPr preferRelativeResize="0"/>
          <p:nvPr/>
        </p:nvPicPr>
        <p:blipFill rotWithShape="1">
          <a:blip r:embed="rId6">
            <a:alphaModFix/>
          </a:blip>
          <a:srcRect b="0" l="0" r="0" t="0"/>
          <a:stretch/>
        </p:blipFill>
        <p:spPr>
          <a:xfrm>
            <a:off x="2599054" y="2282553"/>
            <a:ext cx="4412550" cy="33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0"/>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73" name="Google Shape;273;p4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274" name="Google Shape;274;p40"/>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75" name="Google Shape;275;p4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76" name="Google Shape;276;p4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2" name="Google Shape;282;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83" name="Google Shape;283;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84" name="Google Shape;284;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85" name="Google Shape;285;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86" name="Google Shape;286;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87" name="Google Shape;287;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if</a:t>
            </a:r>
            <a:endParaRPr sz="2400">
              <a:latin typeface="Hind Siliguri Medium"/>
              <a:ea typeface="Hind Siliguri Medium"/>
              <a:cs typeface="Hind Siliguri Medium"/>
              <a:sym typeface="Hind Siliguri Medium"/>
            </a:endParaRPr>
          </a:p>
        </p:txBody>
      </p:sp>
      <p:sp>
        <p:nvSpPr>
          <p:cNvPr id="288" name="Google Shape;288;p41"/>
          <p:cNvSpPr txBox="1"/>
          <p:nvPr/>
        </p:nvSpPr>
        <p:spPr>
          <a:xfrm>
            <a:off x="463500" y="1456859"/>
            <a:ext cx="7857300" cy="2703900"/>
          </a:xfrm>
          <a:prstGeom prst="rect">
            <a:avLst/>
          </a:prstGeom>
          <a:noFill/>
          <a:ln>
            <a:noFill/>
          </a:ln>
        </p:spPr>
        <p:txBody>
          <a:bodyPr anchorCtr="0" anchor="ctr" bIns="50800" lIns="50800" spcFirstLastPara="1" rIns="50800" wrap="square" tIns="50800">
            <a:spAutoFit/>
          </a:bodyPr>
          <a:lstStyle/>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a = 10</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b = 100</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una estructura de control que imprima por pantalla “Es igual a 10” si a es igual a 10 y si no imprima “Es diferente de 10”.</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una estructura de control que imprima “Todos son igual a 10” si a y b son iguales a 10; si no imprima “Sólo a es igual a 10” si a es igual a 10; si no imprima “B es igual a 10” si b es igual a 10; si no imprima “Ninguno es igual a 10”.</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una estructura de control que imprima “A y B son impares” si tanto a como b son impares; si no imprima “A y B no son impares”.</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94" name="Google Shape;294;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95" name="Google Shape;295;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96" name="Google Shape;296;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7" name="Google Shape;297;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8" name="Google Shape;298;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9" name="Google Shape;299;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while</a:t>
            </a:r>
            <a:endParaRPr sz="2400">
              <a:latin typeface="Hind Siliguri Medium"/>
              <a:ea typeface="Hind Siliguri Medium"/>
              <a:cs typeface="Hind Siliguri Medium"/>
              <a:sym typeface="Hind Siliguri Medium"/>
            </a:endParaRPr>
          </a:p>
        </p:txBody>
      </p:sp>
      <p:sp>
        <p:nvSpPr>
          <p:cNvPr id="300" name="Google Shape;300;p42"/>
          <p:cNvSpPr txBox="1"/>
          <p:nvPr/>
        </p:nvSpPr>
        <p:spPr>
          <a:xfrm>
            <a:off x="463500" y="2033909"/>
            <a:ext cx="7857300" cy="11031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Asigna un valor a la variable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una estructura de control que solo imprima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una vez. Tienes que usar while sin estados de salida.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una estructura de control que solo imprima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una vez. Tienes que usar while y estados de salida.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Asigna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el valor 0. Crea una estructura de control que vaya incrementando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mientras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sea menor de 10. Comprueba si el valor de </a:t>
            </a:r>
            <a:r>
              <a:rPr b="1" lang="es" sz="1300">
                <a:solidFill>
                  <a:srgbClr val="314899"/>
                </a:solidFill>
                <a:latin typeface="Hind Siliguri"/>
                <a:ea typeface="Hind Siliguri"/>
                <a:cs typeface="Hind Siliguri"/>
                <a:sym typeface="Hind Siliguri"/>
              </a:rPr>
              <a:t>i</a:t>
            </a:r>
            <a:r>
              <a:rPr lang="es" sz="1300">
                <a:solidFill>
                  <a:srgbClr val="314899"/>
                </a:solidFill>
                <a:latin typeface="Hind Siliguri"/>
                <a:ea typeface="Hind Siliguri"/>
                <a:cs typeface="Hind Siliguri"/>
                <a:sym typeface="Hind Siliguri"/>
              </a:rPr>
              <a:t> es 6 e imprime “Ejecución terminada” y finaliza el bucle.</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6" name="Google Shape;306;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07" name="Google Shape;307;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8" name="Google Shape;308;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9" name="Google Shape;309;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10" name="Google Shape;310;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11" name="Google Shape;311;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operador</a:t>
            </a:r>
            <a:r>
              <a:rPr lang="es" sz="2200">
                <a:solidFill>
                  <a:srgbClr val="F04D93"/>
                </a:solidFill>
              </a:rPr>
              <a:t> de asignación</a:t>
            </a:r>
            <a:endParaRPr sz="2400">
              <a:latin typeface="Hind Siliguri Medium"/>
              <a:ea typeface="Hind Siliguri Medium"/>
              <a:cs typeface="Hind Siliguri Medium"/>
              <a:sym typeface="Hind Siliguri Medium"/>
            </a:endParaRPr>
          </a:p>
        </p:txBody>
      </p:sp>
      <p:sp>
        <p:nvSpPr>
          <p:cNvPr id="312" name="Google Shape;312;p43"/>
          <p:cNvSpPr txBox="1"/>
          <p:nvPr/>
        </p:nvSpPr>
        <p:spPr>
          <a:xfrm>
            <a:off x="463500" y="1530184"/>
            <a:ext cx="7857300" cy="2503800"/>
          </a:xfrm>
          <a:prstGeom prst="rect">
            <a:avLst/>
          </a:prstGeom>
          <a:noFill/>
          <a:ln>
            <a:noFill/>
          </a:ln>
        </p:spPr>
        <p:txBody>
          <a:bodyPr anchorCtr="0" anchor="ctr" bIns="50800" lIns="50800" spcFirstLastPara="1" rIns="50800" wrap="square" tIns="50800">
            <a:spAutoFit/>
          </a:bodyPr>
          <a:lstStyle/>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a = ['Hello','World’]</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b = ['Python',3.9]</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c =  'HelloWordPython’</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Recorre todos los caracteres de </a:t>
            </a:r>
            <a:r>
              <a:rPr b="1" lang="es" sz="1300">
                <a:solidFill>
                  <a:srgbClr val="314899"/>
                </a:solidFill>
                <a:latin typeface="Hind Siliguri"/>
                <a:ea typeface="Hind Siliguri"/>
                <a:cs typeface="Hind Siliguri"/>
                <a:sym typeface="Hind Siliguri"/>
              </a:rPr>
              <a:t>c</a:t>
            </a:r>
            <a:r>
              <a:rPr lang="es" sz="1300">
                <a:solidFill>
                  <a:srgbClr val="314899"/>
                </a:solidFill>
                <a:latin typeface="Hind Siliguri"/>
                <a:ea typeface="Hind Siliguri"/>
                <a:cs typeface="Hind Siliguri"/>
                <a:sym typeface="Hind Siliguri"/>
              </a:rPr>
              <a:t> e imprimelos por pantalla.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todos los valores de </a:t>
            </a:r>
            <a:r>
              <a:rPr b="1" lang="es" sz="1300">
                <a:solidFill>
                  <a:srgbClr val="314899"/>
                </a:solidFill>
                <a:latin typeface="Hind Siliguri"/>
                <a:ea typeface="Hind Siliguri"/>
                <a:cs typeface="Hind Siliguri"/>
                <a:sym typeface="Hind Siliguri"/>
              </a:rPr>
              <a:t>a</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cada valor de </a:t>
            </a:r>
            <a:r>
              <a:rPr b="1" lang="es" sz="1300">
                <a:solidFill>
                  <a:srgbClr val="314899"/>
                </a:solidFill>
                <a:latin typeface="Hind Siliguri"/>
                <a:ea typeface="Hind Siliguri"/>
                <a:cs typeface="Hind Siliguri"/>
                <a:sym typeface="Hind Siliguri"/>
              </a:rPr>
              <a:t>a</a:t>
            </a:r>
            <a:r>
              <a:rPr lang="es" sz="1300">
                <a:solidFill>
                  <a:srgbClr val="314899"/>
                </a:solidFill>
                <a:latin typeface="Hind Siliguri"/>
                <a:ea typeface="Hind Siliguri"/>
                <a:cs typeface="Hind Siliguri"/>
                <a:sym typeface="Hind Siliguri"/>
              </a:rPr>
              <a:t> y </a:t>
            </a:r>
            <a:r>
              <a:rPr b="1" lang="es" sz="1300">
                <a:solidFill>
                  <a:srgbClr val="314899"/>
                </a:solidFill>
                <a:latin typeface="Hind Siliguri"/>
                <a:ea typeface="Hind Siliguri"/>
                <a:cs typeface="Hind Siliguri"/>
                <a:sym typeface="Hind Siliguri"/>
              </a:rPr>
              <a:t>b</a:t>
            </a:r>
            <a:r>
              <a:rPr lang="es" sz="1300">
                <a:solidFill>
                  <a:srgbClr val="314899"/>
                </a:solidFill>
                <a:latin typeface="Hind Siliguri"/>
                <a:ea typeface="Hind Siliguri"/>
                <a:cs typeface="Hind Siliguri"/>
                <a:sym typeface="Hind Siliguri"/>
              </a:rPr>
              <a:t> mostrando cada elemento de </a:t>
            </a:r>
            <a:r>
              <a:rPr b="1" lang="es" sz="1300">
                <a:solidFill>
                  <a:srgbClr val="314899"/>
                </a:solidFill>
                <a:latin typeface="Hind Siliguri"/>
                <a:ea typeface="Hind Siliguri"/>
                <a:cs typeface="Hind Siliguri"/>
                <a:sym typeface="Hind Siliguri"/>
              </a:rPr>
              <a:t>a</a:t>
            </a:r>
            <a:r>
              <a:rPr lang="es" sz="1300">
                <a:solidFill>
                  <a:srgbClr val="314899"/>
                </a:solidFill>
                <a:latin typeface="Hind Siliguri"/>
                <a:ea typeface="Hind Siliguri"/>
                <a:cs typeface="Hind Siliguri"/>
                <a:sym typeface="Hind Siliguri"/>
              </a:rPr>
              <a:t> con el de la misma posición de </a:t>
            </a:r>
            <a:r>
              <a:rPr b="1" lang="es" sz="1300">
                <a:solidFill>
                  <a:srgbClr val="314899"/>
                </a:solidFill>
                <a:latin typeface="Hind Siliguri"/>
                <a:ea typeface="Hind Siliguri"/>
                <a:cs typeface="Hind Siliguri"/>
                <a:sym typeface="Hind Siliguri"/>
              </a:rPr>
              <a:t>b</a:t>
            </a:r>
            <a:r>
              <a:rPr lang="es" sz="1300">
                <a:solidFill>
                  <a:srgbClr val="314899"/>
                </a:solidFill>
                <a:latin typeface="Hind Siliguri"/>
                <a:ea typeface="Hind Siliguri"/>
                <a:cs typeface="Hind Siliguri"/>
                <a:sym typeface="Hind Siliguri"/>
              </a:rPr>
              <a:t> sin utilizar los índices de posición.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en cada iteración el valor y su índice para los elementos de </a:t>
            </a:r>
            <a:r>
              <a:rPr b="1" lang="es" sz="1300">
                <a:solidFill>
                  <a:srgbClr val="314899"/>
                </a:solidFill>
                <a:latin typeface="Hind Siliguri"/>
                <a:ea typeface="Hind Siliguri"/>
                <a:cs typeface="Hind Siliguri"/>
                <a:sym typeface="Hind Siliguri"/>
              </a:rPr>
              <a:t>b</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4"/>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318" name="Google Shape;318;p44"/>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319" name="Google Shape;319;p44"/>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Estructuras de control</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39" name="Google Shape;139;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0" name="Google Shape;140;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1" name="Google Shape;141;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2" name="Google Shape;142;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Estructuras de control</a:t>
            </a:r>
            <a:endParaRPr sz="2400">
              <a:latin typeface="Hind Siliguri Medium"/>
              <a:ea typeface="Hind Siliguri Medium"/>
              <a:cs typeface="Hind Siliguri Medium"/>
              <a:sym typeface="Hind Siliguri Medium"/>
            </a:endParaRPr>
          </a:p>
        </p:txBody>
      </p:sp>
      <p:sp>
        <p:nvSpPr>
          <p:cNvPr id="143" name="Google Shape;143;p29"/>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https://youtu.be/w53HiWSZnzU </a:t>
            </a:r>
            <a:endParaRPr sz="100">
              <a:solidFill>
                <a:srgbClr val="00B2AD"/>
              </a:solidFill>
            </a:endParaRPr>
          </a:p>
        </p:txBody>
      </p:sp>
      <p:sp>
        <p:nvSpPr>
          <p:cNvPr id="144" name="Google Shape;144;p29"/>
          <p:cNvSpPr txBox="1"/>
          <p:nvPr/>
        </p:nvSpPr>
        <p:spPr>
          <a:xfrm>
            <a:off x="463500" y="1841113"/>
            <a:ext cx="34833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 mayoría de programas no trabajan con un conjunto simples de estados. El código es estructurado en diferentes decisiones que harán modificar la ejecución.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Las estructuras de control existentes son: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If… else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While…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For…</a:t>
            </a:r>
            <a:endParaRPr sz="1200">
              <a:solidFill>
                <a:srgbClr val="314899"/>
              </a:solidFill>
              <a:latin typeface="Hind Siliguri Light"/>
              <a:ea typeface="Hind Siliguri Light"/>
              <a:cs typeface="Hind Siliguri Light"/>
              <a:sym typeface="Hind Siliguri Light"/>
            </a:endParaRPr>
          </a:p>
        </p:txBody>
      </p:sp>
      <p:pic>
        <p:nvPicPr>
          <p:cNvPr id="145" name="Google Shape;145;p29"/>
          <p:cNvPicPr preferRelativeResize="0"/>
          <p:nvPr/>
        </p:nvPicPr>
        <p:blipFill rotWithShape="1">
          <a:blip r:embed="rId6">
            <a:alphaModFix/>
          </a:blip>
          <a:srcRect b="0" l="0" r="0" t="0"/>
          <a:stretch/>
        </p:blipFill>
        <p:spPr>
          <a:xfrm>
            <a:off x="4288498" y="1356538"/>
            <a:ext cx="4264125" cy="243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51" name="Google Shape;151;p3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Control del flujo</a:t>
            </a:r>
            <a:endParaRPr sz="3000">
              <a:solidFill>
                <a:srgbClr val="EFF1B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If… else</a:t>
            </a:r>
            <a:endParaRPr sz="3000">
              <a:solidFill>
                <a:srgbClr val="EFF1BF"/>
              </a:solidFill>
              <a:latin typeface="Montserrat ExtraBold"/>
              <a:ea typeface="Montserrat ExtraBold"/>
              <a:cs typeface="Montserrat ExtraBold"/>
              <a:sym typeface="Montserrat ExtraBold"/>
            </a:endParaRPr>
          </a:p>
        </p:txBody>
      </p:sp>
      <p:cxnSp>
        <p:nvCxnSpPr>
          <p:cNvPr id="152" name="Google Shape;152;p30"/>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153" name="Google Shape;153;p3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54" name="Google Shape;154;p3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55" name="Google Shape;155;p3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1" name="Google Shape;161;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62" name="Google Shape;162;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3" name="Google Shape;163;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4" name="Google Shape;164;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5" name="Google Shape;165;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6" name="Google Shape;166;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If… else</a:t>
            </a:r>
            <a:endParaRPr sz="2400">
              <a:latin typeface="Hind Siliguri Medium"/>
              <a:ea typeface="Hind Siliguri Medium"/>
              <a:cs typeface="Hind Siliguri Medium"/>
              <a:sym typeface="Hind Siliguri Medium"/>
            </a:endParaRPr>
          </a:p>
        </p:txBody>
      </p:sp>
      <p:sp>
        <p:nvSpPr>
          <p:cNvPr id="167" name="Google Shape;167;p31"/>
          <p:cNvSpPr txBox="1"/>
          <p:nvPr/>
        </p:nvSpPr>
        <p:spPr>
          <a:xfrm>
            <a:off x="463500" y="8027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B2AD"/>
                </a:solidFill>
                <a:latin typeface="Hind Siliguri SemiBold"/>
                <a:ea typeface="Hind Siliguri SemiBold"/>
                <a:cs typeface="Hind Siliguri SemiBold"/>
                <a:sym typeface="Hind Siliguri SemiBold"/>
              </a:rPr>
              <a:t>If…</a:t>
            </a:r>
            <a:endParaRPr>
              <a:solidFill>
                <a:srgbClr val="00B2AD"/>
              </a:solidFill>
              <a:latin typeface="Hind Siliguri SemiBold"/>
              <a:ea typeface="Hind Siliguri SemiBold"/>
              <a:cs typeface="Hind Siliguri SemiBold"/>
              <a:sym typeface="Hind Siliguri SemiBold"/>
            </a:endParaRPr>
          </a:p>
        </p:txBody>
      </p:sp>
      <p:sp>
        <p:nvSpPr>
          <p:cNvPr id="168" name="Google Shape;168;p31"/>
          <p:cNvSpPr txBox="1"/>
          <p:nvPr/>
        </p:nvSpPr>
        <p:spPr>
          <a:xfrm>
            <a:off x="463500" y="1382100"/>
            <a:ext cx="7815000" cy="964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a:solidFill>
                  <a:srgbClr val="314899"/>
                </a:solidFill>
                <a:latin typeface="Hind Siliguri"/>
                <a:ea typeface="Hind Siliguri"/>
                <a:cs typeface="Hind Siliguri"/>
                <a:sym typeface="Hind Siliguri"/>
              </a:rPr>
              <a:t>La estructura condicional, en su versión más sencilla, permite decidir si ejecutar o no determinadas sentencias en base a si es cierta una expresión lógica dada.</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169" name="Google Shape;169;p31"/>
          <p:cNvPicPr preferRelativeResize="0"/>
          <p:nvPr/>
        </p:nvPicPr>
        <p:blipFill rotWithShape="1">
          <a:blip r:embed="rId6">
            <a:alphaModFix/>
          </a:blip>
          <a:srcRect b="0" l="0" r="0" t="0"/>
          <a:stretch/>
        </p:blipFill>
        <p:spPr>
          <a:xfrm>
            <a:off x="1570721" y="2828247"/>
            <a:ext cx="6002549" cy="122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5" name="Google Shape;175;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76" name="Google Shape;176;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7" name="Google Shape;177;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78" name="Google Shape;178;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79" name="Google Shape;179;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80" name="Google Shape;180;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If… else</a:t>
            </a:r>
            <a:endParaRPr sz="2400">
              <a:latin typeface="Hind Siliguri Medium"/>
              <a:ea typeface="Hind Siliguri Medium"/>
              <a:cs typeface="Hind Siliguri Medium"/>
              <a:sym typeface="Hind Siliguri Medium"/>
            </a:endParaRPr>
          </a:p>
        </p:txBody>
      </p:sp>
      <p:sp>
        <p:nvSpPr>
          <p:cNvPr id="181" name="Google Shape;181;p32"/>
          <p:cNvSpPr txBox="1"/>
          <p:nvPr/>
        </p:nvSpPr>
        <p:spPr>
          <a:xfrm>
            <a:off x="463500" y="8027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B2AD"/>
                </a:solidFill>
                <a:latin typeface="Hind Siliguri SemiBold"/>
                <a:ea typeface="Hind Siliguri SemiBold"/>
                <a:cs typeface="Hind Siliguri SemiBold"/>
                <a:sym typeface="Hind Siliguri SemiBold"/>
              </a:rPr>
              <a:t>If… else</a:t>
            </a:r>
            <a:endParaRPr>
              <a:solidFill>
                <a:srgbClr val="00B2AD"/>
              </a:solidFill>
              <a:latin typeface="Hind Siliguri SemiBold"/>
              <a:ea typeface="Hind Siliguri SemiBold"/>
              <a:cs typeface="Hind Siliguri SemiBold"/>
              <a:sym typeface="Hind Siliguri SemiBold"/>
            </a:endParaRPr>
          </a:p>
        </p:txBody>
      </p:sp>
      <p:sp>
        <p:nvSpPr>
          <p:cNvPr id="182" name="Google Shape;182;p32"/>
          <p:cNvSpPr txBox="1"/>
          <p:nvPr/>
        </p:nvSpPr>
        <p:spPr>
          <a:xfrm>
            <a:off x="463500" y="1382100"/>
            <a:ext cx="7815000" cy="13956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a:solidFill>
                  <a:srgbClr val="314899"/>
                </a:solidFill>
                <a:latin typeface="Hind Siliguri"/>
                <a:ea typeface="Hind Siliguri"/>
                <a:cs typeface="Hind Siliguri"/>
                <a:sym typeface="Hind Siliguri"/>
              </a:rPr>
              <a:t>La estructura condicional ampliada establece, como en el caso previo, las sentencias que se han de ejecutar si la expresión lógica de control se satisface. Pero, adicionalmente, indica aquellas sentencias que se ejecutarán en el caso contrario, cuando la expresión de control es falsa, introduciendo la palabra </a:t>
            </a:r>
            <a:r>
              <a:rPr lang="es">
                <a:solidFill>
                  <a:srgbClr val="314899"/>
                </a:solidFill>
                <a:latin typeface="Hind Siliguri"/>
                <a:ea typeface="Hind Siliguri"/>
                <a:cs typeface="Hind Siliguri"/>
                <a:sym typeface="Hind Siliguri"/>
              </a:rPr>
              <a:t>reservada</a:t>
            </a:r>
            <a:r>
              <a:rPr lang="es">
                <a:solidFill>
                  <a:srgbClr val="314899"/>
                </a:solidFill>
                <a:latin typeface="Hind Siliguri"/>
                <a:ea typeface="Hind Siliguri"/>
                <a:cs typeface="Hind Siliguri"/>
                <a:sym typeface="Hind Siliguri"/>
              </a:rPr>
              <a:t>.</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183" name="Google Shape;183;p32"/>
          <p:cNvPicPr preferRelativeResize="0"/>
          <p:nvPr/>
        </p:nvPicPr>
        <p:blipFill rotWithShape="1">
          <a:blip r:embed="rId6">
            <a:alphaModFix/>
          </a:blip>
          <a:srcRect b="0" l="0" r="0" t="0"/>
          <a:stretch/>
        </p:blipFill>
        <p:spPr>
          <a:xfrm>
            <a:off x="1714907" y="2777708"/>
            <a:ext cx="5714174" cy="152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9" name="Google Shape;189;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90" name="Google Shape;190;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91" name="Google Shape;191;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2" name="Google Shape;192;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3" name="Google Shape;193;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4" name="Google Shape;194;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If… else</a:t>
            </a:r>
            <a:endParaRPr sz="2400">
              <a:latin typeface="Hind Siliguri Medium"/>
              <a:ea typeface="Hind Siliguri Medium"/>
              <a:cs typeface="Hind Siliguri Medium"/>
              <a:sym typeface="Hind Siliguri Medium"/>
            </a:endParaRPr>
          </a:p>
        </p:txBody>
      </p:sp>
      <p:sp>
        <p:nvSpPr>
          <p:cNvPr id="195" name="Google Shape;195;p33"/>
          <p:cNvSpPr txBox="1"/>
          <p:nvPr/>
        </p:nvSpPr>
        <p:spPr>
          <a:xfrm>
            <a:off x="463500" y="8027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B2AD"/>
                </a:solidFill>
                <a:latin typeface="Hind Siliguri SemiBold"/>
                <a:ea typeface="Hind Siliguri SemiBold"/>
                <a:cs typeface="Hind Siliguri SemiBold"/>
                <a:sym typeface="Hind Siliguri SemiBold"/>
              </a:rPr>
              <a:t>If… elif… else</a:t>
            </a:r>
            <a:endParaRPr>
              <a:solidFill>
                <a:srgbClr val="00B2AD"/>
              </a:solidFill>
              <a:latin typeface="Hind Siliguri SemiBold"/>
              <a:ea typeface="Hind Siliguri SemiBold"/>
              <a:cs typeface="Hind Siliguri SemiBold"/>
              <a:sym typeface="Hind Siliguri SemiBold"/>
            </a:endParaRPr>
          </a:p>
        </p:txBody>
      </p:sp>
      <p:sp>
        <p:nvSpPr>
          <p:cNvPr id="196" name="Google Shape;196;p33"/>
          <p:cNvSpPr txBox="1"/>
          <p:nvPr/>
        </p:nvSpPr>
        <p:spPr>
          <a:xfrm>
            <a:off x="463500" y="1382100"/>
            <a:ext cx="7815000" cy="13956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En el caso de que existan, en lugar de dos, n caminos de ejecución alternativos, se puede extender la estructura anterior.</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197" name="Google Shape;197;p33"/>
          <p:cNvPicPr preferRelativeResize="0"/>
          <p:nvPr/>
        </p:nvPicPr>
        <p:blipFill rotWithShape="1">
          <a:blip r:embed="rId6">
            <a:alphaModFix/>
          </a:blip>
          <a:srcRect b="0" l="0" r="0" t="0"/>
          <a:stretch/>
        </p:blipFill>
        <p:spPr>
          <a:xfrm>
            <a:off x="2599900" y="2252175"/>
            <a:ext cx="3542205" cy="241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4"/>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03" name="Google Shape;203;p34"/>
          <p:cNvSpPr txBox="1"/>
          <p:nvPr/>
        </p:nvSpPr>
        <p:spPr>
          <a:xfrm>
            <a:off x="311700" y="1995950"/>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Control de flujo</a:t>
            </a:r>
            <a:endParaRPr sz="3000">
              <a:solidFill>
                <a:srgbClr val="EFF1B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While…</a:t>
            </a:r>
            <a:endParaRPr sz="3000">
              <a:solidFill>
                <a:srgbClr val="EFF1BF"/>
              </a:solidFill>
              <a:latin typeface="Montserrat ExtraBold"/>
              <a:ea typeface="Montserrat ExtraBold"/>
              <a:cs typeface="Montserrat ExtraBold"/>
              <a:sym typeface="Montserrat ExtraBold"/>
            </a:endParaRPr>
          </a:p>
        </p:txBody>
      </p:sp>
      <p:cxnSp>
        <p:nvCxnSpPr>
          <p:cNvPr id="204" name="Google Shape;204;p34"/>
          <p:cNvCxnSpPr/>
          <p:nvPr/>
        </p:nvCxnSpPr>
        <p:spPr>
          <a:xfrm>
            <a:off x="422625" y="2814550"/>
            <a:ext cx="4542900" cy="0"/>
          </a:xfrm>
          <a:prstGeom prst="straightConnector1">
            <a:avLst/>
          </a:prstGeom>
          <a:noFill/>
          <a:ln cap="flat" cmpd="sng" w="9525">
            <a:solidFill>
              <a:srgbClr val="00B2AD"/>
            </a:solidFill>
            <a:prstDash val="solid"/>
            <a:round/>
            <a:headEnd len="med" w="med" type="none"/>
            <a:tailEnd len="med" w="med" type="none"/>
          </a:ln>
        </p:spPr>
      </p:cxnSp>
      <p:pic>
        <p:nvPicPr>
          <p:cNvPr id="205" name="Google Shape;205;p34"/>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06" name="Google Shape;206;p34"/>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07" name="Google Shape;207;p34"/>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13" name="Google Shape;213;p3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14" name="Google Shape;214;p3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15" name="Google Shape;215;p3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16" name="Google Shape;216;p3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17" name="Google Shape;217;p3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18" name="Google Shape;218;p3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While</a:t>
            </a:r>
            <a:endParaRPr sz="2400">
              <a:latin typeface="Hind Siliguri Medium"/>
              <a:ea typeface="Hind Siliguri Medium"/>
              <a:cs typeface="Hind Siliguri Medium"/>
              <a:sym typeface="Hind Siliguri Medium"/>
            </a:endParaRPr>
          </a:p>
        </p:txBody>
      </p:sp>
      <p:sp>
        <p:nvSpPr>
          <p:cNvPr id="219" name="Google Shape;219;p35"/>
          <p:cNvSpPr txBox="1"/>
          <p:nvPr/>
        </p:nvSpPr>
        <p:spPr>
          <a:xfrm>
            <a:off x="463500" y="947550"/>
            <a:ext cx="7815000" cy="2472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a:solidFill>
                  <a:srgbClr val="314899"/>
                </a:solidFill>
                <a:latin typeface="Hind Siliguri"/>
                <a:ea typeface="Hind Siliguri"/>
                <a:cs typeface="Hind Siliguri"/>
                <a:sym typeface="Hind Siliguri"/>
              </a:rPr>
              <a:t>El bucle while se ejecuta de forma indefinida hasta que la condición después del while sea falsa. Por lo tanto es necesario realizar un cambio dentro del bucle que finalmente hará que se vuelva la condición False.</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i="1" lang="es">
                <a:solidFill>
                  <a:srgbClr val="314899"/>
                </a:solidFill>
                <a:latin typeface="Hind Siliguri"/>
                <a:ea typeface="Hind Siliguri"/>
                <a:cs typeface="Hind Siliguri"/>
                <a:sym typeface="Hind Siliguri"/>
              </a:rPr>
              <a:t>Su sintaxis es la siguiente:</a:t>
            </a:r>
            <a:endParaRPr i="1">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220" name="Google Shape;220;p35"/>
          <p:cNvPicPr preferRelativeResize="0"/>
          <p:nvPr/>
        </p:nvPicPr>
        <p:blipFill rotWithShape="1">
          <a:blip r:embed="rId6">
            <a:alphaModFix/>
          </a:blip>
          <a:srcRect b="0" l="0" r="0" t="0"/>
          <a:stretch/>
        </p:blipFill>
        <p:spPr>
          <a:xfrm>
            <a:off x="1616157" y="2831056"/>
            <a:ext cx="5911700" cy="111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